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98" r:id="rId4"/>
    <p:sldId id="297" r:id="rId5"/>
    <p:sldId id="292" r:id="rId6"/>
    <p:sldId id="293" r:id="rId7"/>
    <p:sldId id="299" r:id="rId8"/>
    <p:sldId id="294" r:id="rId9"/>
    <p:sldId id="304" r:id="rId10"/>
    <p:sldId id="300" r:id="rId11"/>
    <p:sldId id="301" r:id="rId12"/>
    <p:sldId id="305" r:id="rId13"/>
    <p:sldId id="303" r:id="rId14"/>
    <p:sldId id="309" r:id="rId15"/>
    <p:sldId id="306" r:id="rId16"/>
    <p:sldId id="307" r:id="rId17"/>
    <p:sldId id="308" r:id="rId18"/>
    <p:sldId id="296" r:id="rId1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111" d="100"/>
          <a:sy n="111" d="100"/>
        </p:scale>
        <p:origin x="5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96519-77A5-42E9-9F7C-68841B76CE9F}" type="datetime1">
              <a:rPr lang="pt-BR" smtClean="0"/>
              <a:t>09/04/2026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1C0E-6041-40BD-877C-FB9FBD0CE1C9}" type="datetime1">
              <a:rPr lang="pt-BR" smtClean="0"/>
              <a:pPr/>
              <a:t>09/04/2026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01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4400" b="1" spc="-300" dirty="0"/>
            </a:lvl1pPr>
          </a:lstStyle>
          <a:p>
            <a:pPr lvl="0" algn="r" rtl="0"/>
            <a:r>
              <a:rPr lang="pt-BR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Clique para editar o estilo de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Editar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Insira sua legenda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B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t-B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856" y="3955519"/>
            <a:ext cx="8991600" cy="126129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pt-BR" sz="6000" dirty="0"/>
              <a:t>Audiência  Pública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268" y="5216814"/>
            <a:ext cx="6580188" cy="1011458"/>
          </a:xfrm>
        </p:spPr>
        <p:txBody>
          <a:bodyPr rtlCol="0"/>
          <a:lstStyle/>
          <a:p>
            <a:pPr rtl="0"/>
            <a:r>
              <a:rPr lang="pt-BR" sz="4000" b="1" dirty="0"/>
              <a:t>CAMPANHA SALARIAL 2026</a:t>
            </a:r>
          </a:p>
        </p:txBody>
      </p:sp>
      <p:pic>
        <p:nvPicPr>
          <p:cNvPr id="6" name="Imagem 5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8CD1AAA3-C188-56C2-E0BE-677062C3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883" y="426176"/>
            <a:ext cx="2150498" cy="2135869"/>
          </a:xfrm>
          <a:prstGeom prst="rect">
            <a:avLst/>
          </a:prstGeom>
        </p:spPr>
      </p:pic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BC92CBC7-9589-8D96-A222-BEB1A78E2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725" y="5725295"/>
            <a:ext cx="770228" cy="7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10</a:t>
            </a:fld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3DD7625-FB4B-8377-3EAB-F2191CEBF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92389"/>
              </p:ext>
            </p:extLst>
          </p:nvPr>
        </p:nvGraphicFramePr>
        <p:xfrm>
          <a:off x="361353" y="864000"/>
          <a:ext cx="11336266" cy="1646607"/>
        </p:xfrm>
        <a:graphic>
          <a:graphicData uri="http://schemas.openxmlformats.org/drawingml/2006/table">
            <a:tbl>
              <a:tblPr/>
              <a:tblGrid>
                <a:gridCol w="1183624">
                  <a:extLst>
                    <a:ext uri="{9D8B030D-6E8A-4147-A177-3AD203B41FA5}">
                      <a16:colId xmlns:a16="http://schemas.microsoft.com/office/drawing/2014/main" val="1346926860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1315804522"/>
                    </a:ext>
                  </a:extLst>
                </a:gridCol>
                <a:gridCol w="1319673">
                  <a:extLst>
                    <a:ext uri="{9D8B030D-6E8A-4147-A177-3AD203B41FA5}">
                      <a16:colId xmlns:a16="http://schemas.microsoft.com/office/drawing/2014/main" val="4221716539"/>
                    </a:ext>
                  </a:extLst>
                </a:gridCol>
                <a:gridCol w="1278859">
                  <a:extLst>
                    <a:ext uri="{9D8B030D-6E8A-4147-A177-3AD203B41FA5}">
                      <a16:colId xmlns:a16="http://schemas.microsoft.com/office/drawing/2014/main" val="2717041448"/>
                    </a:ext>
                  </a:extLst>
                </a:gridCol>
                <a:gridCol w="1183624">
                  <a:extLst>
                    <a:ext uri="{9D8B030D-6E8A-4147-A177-3AD203B41FA5}">
                      <a16:colId xmlns:a16="http://schemas.microsoft.com/office/drawing/2014/main" val="2293039401"/>
                    </a:ext>
                  </a:extLst>
                </a:gridCol>
                <a:gridCol w="1183624">
                  <a:extLst>
                    <a:ext uri="{9D8B030D-6E8A-4147-A177-3AD203B41FA5}">
                      <a16:colId xmlns:a16="http://schemas.microsoft.com/office/drawing/2014/main" val="2835682876"/>
                    </a:ext>
                  </a:extLst>
                </a:gridCol>
                <a:gridCol w="1033971">
                  <a:extLst>
                    <a:ext uri="{9D8B030D-6E8A-4147-A177-3AD203B41FA5}">
                      <a16:colId xmlns:a16="http://schemas.microsoft.com/office/drawing/2014/main" val="64376491"/>
                    </a:ext>
                  </a:extLst>
                </a:gridCol>
                <a:gridCol w="1510142">
                  <a:extLst>
                    <a:ext uri="{9D8B030D-6E8A-4147-A177-3AD203B41FA5}">
                      <a16:colId xmlns:a16="http://schemas.microsoft.com/office/drawing/2014/main" val="119759813"/>
                    </a:ext>
                  </a:extLst>
                </a:gridCol>
                <a:gridCol w="1346884">
                  <a:extLst>
                    <a:ext uri="{9D8B030D-6E8A-4147-A177-3AD203B41FA5}">
                      <a16:colId xmlns:a16="http://schemas.microsoft.com/office/drawing/2014/main" val="4187066019"/>
                    </a:ext>
                  </a:extLst>
                </a:gridCol>
              </a:tblGrid>
              <a:tr h="54886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ICAPUÍ - FUNCIONÁRIOS DA FOLHA POR VÍNCULO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544414"/>
                  </a:ext>
                </a:extLst>
              </a:tr>
              <a:tr h="1097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EFETIVOS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COMISSIONADOS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TEMPORÁRIOS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AGENTE POLÍTICO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CARGOS ELETIVOS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TEMPORÁRIOS /EFETIVOS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32605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0FBC7C43-7F56-3824-E576-D1F27A0D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2" y="2510607"/>
            <a:ext cx="11265618" cy="4238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5CCD83-A095-302E-91FC-567361A9CD59}"/>
              </a:ext>
            </a:extLst>
          </p:cNvPr>
          <p:cNvSpPr txBox="1"/>
          <p:nvPr/>
        </p:nvSpPr>
        <p:spPr>
          <a:xfrm>
            <a:off x="565029" y="5419113"/>
            <a:ext cx="60945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http://www.sstransparenciamunicipal.net:90/transparencia/transparenciaisapi.dll/u~wh9FL-pKU7Ck5AhkLihG/PESSOALNATUREZA		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0A2994-BF4C-2989-80F9-4ECCA3BF2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3" y="3186315"/>
            <a:ext cx="11265618" cy="24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pt-BR" dirty="0"/>
              <a:t>Comparativos das gestões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11</a:t>
            </a:fld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5CCD83-A095-302E-91FC-567361A9CD59}"/>
              </a:ext>
            </a:extLst>
          </p:cNvPr>
          <p:cNvSpPr txBox="1"/>
          <p:nvPr/>
        </p:nvSpPr>
        <p:spPr>
          <a:xfrm>
            <a:off x="547776" y="5634556"/>
            <a:ext cx="60945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http://www.sstransparenciamunicipal.net:90/transparencia/transparenciaisapi.dll/u~wh9FL-pKU7Ck5AhkLihG/PESSOALNATUREZA		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49FD33D-579E-C4A5-AAF7-4C5E507465ED}"/>
              </a:ext>
            </a:extLst>
          </p:cNvPr>
          <p:cNvGrpSpPr/>
          <p:nvPr/>
        </p:nvGrpSpPr>
        <p:grpSpPr>
          <a:xfrm>
            <a:off x="431799" y="1589596"/>
            <a:ext cx="11136223" cy="1455979"/>
            <a:chOff x="431800" y="1589597"/>
            <a:chExt cx="9334500" cy="80010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502C3B9-4345-2335-E87A-A0DA44249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800" y="1589597"/>
              <a:ext cx="9334500" cy="590550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5FA816-57B9-9523-6BF2-DC14AAC8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" y="2180147"/>
              <a:ext cx="9334500" cy="20955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B1F0C1D-0279-7C31-D9AD-DF8843042724}"/>
              </a:ext>
            </a:extLst>
          </p:cNvPr>
          <p:cNvGrpSpPr/>
          <p:nvPr/>
        </p:nvGrpSpPr>
        <p:grpSpPr>
          <a:xfrm>
            <a:off x="431800" y="3119740"/>
            <a:ext cx="11195172" cy="2461551"/>
            <a:chOff x="431800" y="2838450"/>
            <a:chExt cx="9334500" cy="1655911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6A72A3E-2866-8A2D-F075-197B227F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00" y="2838450"/>
              <a:ext cx="9334500" cy="59055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46BBC44-B78F-D1E6-E029-4F10438E7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00" y="3429000"/>
              <a:ext cx="9334500" cy="209550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07C96153-DDCF-A81A-4319-948A40B3BC9D}"/>
                </a:ext>
              </a:extLst>
            </p:cNvPr>
            <p:cNvSpPr txBox="1"/>
            <p:nvPr/>
          </p:nvSpPr>
          <p:spPr>
            <a:xfrm>
              <a:off x="2571465" y="3849327"/>
              <a:ext cx="2260121" cy="18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Aumento de R$ 156.002,71</a:t>
              </a:r>
            </a:p>
          </p:txBody>
        </p:sp>
        <p:sp>
          <p:nvSpPr>
            <p:cNvPr id="6" name="Chave Direita 5">
              <a:extLst>
                <a:ext uri="{FF2B5EF4-FFF2-40B4-BE49-F238E27FC236}">
                  <a16:creationId xmlns:a16="http://schemas.microsoft.com/office/drawing/2014/main" id="{A358C7B7-8FE2-85A4-E373-86F876990B50}"/>
                </a:ext>
              </a:extLst>
            </p:cNvPr>
            <p:cNvSpPr/>
            <p:nvPr/>
          </p:nvSpPr>
          <p:spPr>
            <a:xfrm rot="16200000">
              <a:off x="3340206" y="2882964"/>
              <a:ext cx="307778" cy="1845260"/>
            </a:xfrm>
            <a:prstGeom prst="rightBrace">
              <a:avLst>
                <a:gd name="adj1" fmla="val 8333"/>
                <a:gd name="adj2" fmla="val 53938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have Direita 6">
              <a:extLst>
                <a:ext uri="{FF2B5EF4-FFF2-40B4-BE49-F238E27FC236}">
                  <a16:creationId xmlns:a16="http://schemas.microsoft.com/office/drawing/2014/main" id="{1959AEDD-DA15-FE5F-5401-493A3824D552}"/>
                </a:ext>
              </a:extLst>
            </p:cNvPr>
            <p:cNvSpPr/>
            <p:nvPr/>
          </p:nvSpPr>
          <p:spPr>
            <a:xfrm rot="16200000">
              <a:off x="4830860" y="3173796"/>
              <a:ext cx="795869" cy="1845261"/>
            </a:xfrm>
            <a:prstGeom prst="rightBrace">
              <a:avLst>
                <a:gd name="adj1" fmla="val 8333"/>
                <a:gd name="adj2" fmla="val 53938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09C7ECA-5BAF-8FC3-5826-2FA4B31790F3}"/>
                </a:ext>
              </a:extLst>
            </p:cNvPr>
            <p:cNvSpPr txBox="1"/>
            <p:nvPr/>
          </p:nvSpPr>
          <p:spPr>
            <a:xfrm>
              <a:off x="4306164" y="4229100"/>
              <a:ext cx="2260121" cy="18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Aumento de R$ 356.026,33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4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pt-BR" dirty="0"/>
              <a:t>Elevação dos valores dos cargos comissionados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12</a:t>
            </a:fld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5CCD83-A095-302E-91FC-567361A9CD59}"/>
              </a:ext>
            </a:extLst>
          </p:cNvPr>
          <p:cNvSpPr txBox="1"/>
          <p:nvPr/>
        </p:nvSpPr>
        <p:spPr>
          <a:xfrm>
            <a:off x="547776" y="5634556"/>
            <a:ext cx="60945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Documento PMI/Impacto reforma administrativa 2025		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2924363-8396-B42F-5516-43FED725B392}"/>
              </a:ext>
            </a:extLst>
          </p:cNvPr>
          <p:cNvSpPr txBox="1"/>
          <p:nvPr/>
        </p:nvSpPr>
        <p:spPr>
          <a:xfrm>
            <a:off x="9937630" y="3177793"/>
            <a:ext cx="99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17,45%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235F096-5B61-B78B-30EF-428B628D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512000"/>
            <a:ext cx="10497868" cy="40963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76FDFC7-8701-B352-B4C4-49C4A226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5" y="2120161"/>
            <a:ext cx="10552058" cy="93358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45317DB-1DCE-9581-4572-0BCF9B57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27573"/>
            <a:ext cx="10552058" cy="53347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4E3055D-9CA3-0589-57C0-A4B255481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05" y="4408990"/>
            <a:ext cx="10552058" cy="409632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257A147F-774C-447B-8F09-25A84CE899B2}"/>
              </a:ext>
            </a:extLst>
          </p:cNvPr>
          <p:cNvSpPr txBox="1"/>
          <p:nvPr/>
        </p:nvSpPr>
        <p:spPr>
          <a:xfrm>
            <a:off x="9991820" y="4955267"/>
            <a:ext cx="99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43,71%</a:t>
            </a:r>
          </a:p>
        </p:txBody>
      </p:sp>
    </p:spTree>
    <p:extLst>
      <p:ext uri="{BB962C8B-B14F-4D97-AF65-F5344CB8AC3E}">
        <p14:creationId xmlns:p14="http://schemas.microsoft.com/office/powerpoint/2010/main" val="6718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pt-BR" dirty="0"/>
              <a:t>Comparativos das gestões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13</a:t>
            </a:fld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AA07675-F6CD-3B51-207D-6FA68957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8" y="785102"/>
            <a:ext cx="12192000" cy="5082249"/>
          </a:xfrm>
          <a:prstGeom prst="rect">
            <a:avLst/>
          </a:prstGeom>
        </p:spPr>
      </p:pic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C9CF50D-4D29-D948-36F9-FF187E57386A}"/>
              </a:ext>
            </a:extLst>
          </p:cNvPr>
          <p:cNvSpPr/>
          <p:nvPr/>
        </p:nvSpPr>
        <p:spPr>
          <a:xfrm>
            <a:off x="6303738" y="4793647"/>
            <a:ext cx="1707433" cy="1259051"/>
          </a:xfrm>
          <a:custGeom>
            <a:avLst/>
            <a:gdLst>
              <a:gd name="connsiteX0" fmla="*/ 166073 w 1707433"/>
              <a:gd name="connsiteY0" fmla="*/ 149289 h 1259051"/>
              <a:gd name="connsiteX1" fmla="*/ 174700 w 1707433"/>
              <a:gd name="connsiteY1" fmla="*/ 1072315 h 1259051"/>
              <a:gd name="connsiteX2" fmla="*/ 1554926 w 1707433"/>
              <a:gd name="connsiteY2" fmla="*/ 1175832 h 1259051"/>
              <a:gd name="connsiteX3" fmla="*/ 1511794 w 1707433"/>
              <a:gd name="connsiteY3" fmla="*/ 106157 h 1259051"/>
              <a:gd name="connsiteX4" fmla="*/ 166073 w 1707433"/>
              <a:gd name="connsiteY4" fmla="*/ 149289 h 12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433" h="1259051">
                <a:moveTo>
                  <a:pt x="166073" y="149289"/>
                </a:moveTo>
                <a:cubicBezTo>
                  <a:pt x="-56776" y="310315"/>
                  <a:pt x="-56776" y="901225"/>
                  <a:pt x="174700" y="1072315"/>
                </a:cubicBezTo>
                <a:cubicBezTo>
                  <a:pt x="406176" y="1243406"/>
                  <a:pt x="1332077" y="1336858"/>
                  <a:pt x="1554926" y="1175832"/>
                </a:cubicBezTo>
                <a:cubicBezTo>
                  <a:pt x="1777775" y="1014806"/>
                  <a:pt x="1750458" y="278685"/>
                  <a:pt x="1511794" y="106157"/>
                </a:cubicBezTo>
                <a:cubicBezTo>
                  <a:pt x="1273130" y="-66371"/>
                  <a:pt x="388922" y="-11737"/>
                  <a:pt x="166073" y="149289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3EB3A2-7E26-BC69-51B5-99C199710D39}"/>
              </a:ext>
            </a:extLst>
          </p:cNvPr>
          <p:cNvSpPr txBox="1"/>
          <p:nvPr/>
        </p:nvSpPr>
        <p:spPr>
          <a:xfrm>
            <a:off x="547776" y="5634556"/>
            <a:ext cx="60945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Documento Equipe do Governo – Cenário 01/Cenário 02	</a:t>
            </a:r>
          </a:p>
        </p:txBody>
      </p:sp>
    </p:spTree>
    <p:extLst>
      <p:ext uri="{BB962C8B-B14F-4D97-AF65-F5344CB8AC3E}">
        <p14:creationId xmlns:p14="http://schemas.microsoft.com/office/powerpoint/2010/main" val="4986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14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52236B-84BB-EAA6-AD56-BDCC4E7D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0" y="4390857"/>
            <a:ext cx="10532408" cy="16562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EADD769-E6F4-D665-8513-1BA70CE3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7" y="2600871"/>
            <a:ext cx="10532401" cy="16562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4E81530-2F06-6DAE-1ACC-648298A9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60" y="810883"/>
            <a:ext cx="8065466" cy="17899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5E9708-AC5D-EF7F-16EE-40D2C16780CD}"/>
              </a:ext>
            </a:extLst>
          </p:cNvPr>
          <p:cNvSpPr txBox="1"/>
          <p:nvPr/>
        </p:nvSpPr>
        <p:spPr>
          <a:xfrm>
            <a:off x="933672" y="6047116"/>
            <a:ext cx="3942829" cy="29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Fonte: RGF- PMI – icapui.ce.gov.br</a:t>
            </a:r>
          </a:p>
        </p:txBody>
      </p:sp>
    </p:spTree>
    <p:extLst>
      <p:ext uri="{BB962C8B-B14F-4D97-AF65-F5344CB8AC3E}">
        <p14:creationId xmlns:p14="http://schemas.microsoft.com/office/powerpoint/2010/main" val="280684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impacto do reajuste dos cargos comissionados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15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E73B7D-E549-C2F1-51DA-FAB9B700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3" y="967269"/>
            <a:ext cx="9513496" cy="49564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DCACDF-BAF4-32BC-0BDD-83A2B058B4BD}"/>
              </a:ext>
            </a:extLst>
          </p:cNvPr>
          <p:cNvSpPr txBox="1"/>
          <p:nvPr/>
        </p:nvSpPr>
        <p:spPr>
          <a:xfrm>
            <a:off x="2721634" y="967269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LEI COMPLEMENTAR Nº 147/2025, DE 6 DE MARÇO DE 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289EF7-5B09-5A9E-1C19-FA2540B2B582}"/>
              </a:ext>
            </a:extLst>
          </p:cNvPr>
          <p:cNvSpPr txBox="1"/>
          <p:nvPr/>
        </p:nvSpPr>
        <p:spPr>
          <a:xfrm>
            <a:off x="547776" y="5759926"/>
            <a:ext cx="60945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Documento PMI/Impacto reforma administrativa 2025		</a:t>
            </a:r>
          </a:p>
        </p:txBody>
      </p:sp>
    </p:spTree>
    <p:extLst>
      <p:ext uri="{BB962C8B-B14F-4D97-AF65-F5344CB8AC3E}">
        <p14:creationId xmlns:p14="http://schemas.microsoft.com/office/powerpoint/2010/main" val="121912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Obrigado!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16</a:t>
            </a:fld>
            <a:endParaRPr lang="pt-BR" dirty="0"/>
          </a:p>
        </p:txBody>
      </p:sp>
      <p:pic>
        <p:nvPicPr>
          <p:cNvPr id="3" name="Imagem 2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271CCCE7-69D2-CC57-9644-D695A5DF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1" y="3139740"/>
            <a:ext cx="2571185" cy="25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0" y="0"/>
            <a:ext cx="3429395" cy="3584297"/>
          </a:xfrm>
        </p:spPr>
      </p:pic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883" y="1190445"/>
            <a:ext cx="8663117" cy="1803695"/>
          </a:xfrm>
        </p:spPr>
        <p:txBody>
          <a:bodyPr rtlCol="0"/>
          <a:lstStyle/>
          <a:p>
            <a:pPr rtl="0"/>
            <a:r>
              <a:rPr lang="pt-BR" sz="6000" dirty="0"/>
              <a:t>Nossa PAUTA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19245" y="2544793"/>
            <a:ext cx="8740715" cy="1039504"/>
          </a:xfrm>
        </p:spPr>
        <p:txBody>
          <a:bodyPr rtlCol="0"/>
          <a:lstStyle/>
          <a:p>
            <a:pPr rtl="0"/>
            <a:r>
              <a:rPr lang="pt-BR" dirty="0"/>
              <a:t>Apresentada ao governo em 28 de janeiro de 2026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808" y="3829829"/>
            <a:ext cx="11490384" cy="2217632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Reajuste para o magistério de 3,62% + 5,40% (9,22%);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Atualização do piso dos ACE e ACS;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Reajuste linear para os demais de 4,62% + 6,79% (11,72%);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Encaminhamento da reformulação do PCC'r das atividades meio e saúde;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14" y="201978"/>
            <a:ext cx="11528285" cy="1583692"/>
          </a:xfrm>
        </p:spPr>
        <p:txBody>
          <a:bodyPr rtlCol="0"/>
          <a:lstStyle/>
          <a:p>
            <a:pPr rtl="0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Contraproposta do Governo em 11  de  março de 2026 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3</a:t>
            </a:fld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9F330F5-3439-075B-1CD2-E8DF84339998}"/>
              </a:ext>
            </a:extLst>
          </p:cNvPr>
          <p:cNvSpPr/>
          <p:nvPr/>
        </p:nvSpPr>
        <p:spPr>
          <a:xfrm>
            <a:off x="370935" y="2130725"/>
            <a:ext cx="10739888" cy="36834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FDA03BEF-DA83-8642-D259-259D50C5F959}"/>
              </a:ext>
            </a:extLst>
          </p:cNvPr>
          <p:cNvSpPr txBox="1">
            <a:spLocks/>
          </p:cNvSpPr>
          <p:nvPr/>
        </p:nvSpPr>
        <p:spPr>
          <a:xfrm>
            <a:off x="696712" y="2214824"/>
            <a:ext cx="10284714" cy="3168059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Reajuste para o magistério de 5,4% sem retroativos em janeiro;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Atualização do piso dos ACE e ACS (já feito direto com a categoria à revelia da entidade sindical); 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0% de reajuste para os demais categorias das atividades meio e saúde.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ço Reservado para Imagem 22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0" y="180776"/>
            <a:ext cx="4728975" cy="1009669"/>
          </a:xfrm>
        </p:spPr>
        <p:txBody>
          <a:bodyPr rtlCol="0"/>
          <a:lstStyle/>
          <a:p>
            <a:pPr rtl="0"/>
            <a:r>
              <a:rPr lang="pt-BR" sz="5600" dirty="0"/>
              <a:t>Situação atual: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730" y="1276710"/>
            <a:ext cx="11595602" cy="5003320"/>
          </a:xfrm>
          <a:solidFill>
            <a:schemeClr val="tx1"/>
          </a:solidFill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Rejeição da proposta do governo em 17 de março, com decisão de indicativo de greve até 31 de março em busca de renegociação;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Assembleia de deliberação mediante não abertura de negociação por parte do governo realizada em 31 de março e encaminhamento de parada de advertência, nova solicitação de negociação;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Manutenção do indicativo de greve;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Parada dos servidores no dia 01 de abril e manifestação na Câmara Municipal;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Assembleia em 07 de abril e aviso de deflagração de greve em 13 de Abril se não houver abertura de canal de negociação;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Todas as ações notificadas junto ao Ministério Público e Tribunal Regional do Trabalho;</a:t>
            </a:r>
          </a:p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Entraves na Negociação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1060274"/>
          </a:xfrm>
        </p:spPr>
        <p:txBody>
          <a:bodyPr rtlCol="0"/>
          <a:lstStyle/>
          <a:p>
            <a:pPr rtl="0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Receitas, despesas e gestão de pessoal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878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28D6810-CFFC-A523-2192-49ED24BB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184" y="2757333"/>
            <a:ext cx="1963049" cy="53537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E58D37A-1899-412A-1000-776AFB39CEFB}"/>
              </a:ext>
            </a:extLst>
          </p:cNvPr>
          <p:cNvSpPr txBox="1"/>
          <p:nvPr/>
        </p:nvSpPr>
        <p:spPr>
          <a:xfrm>
            <a:off x="10042184" y="1834003"/>
            <a:ext cx="196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CREC. REC. TOTAL 23/24 – 8,27%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B18A7B-0A3E-6D9A-8CCA-D8EBB13E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38" y="864000"/>
            <a:ext cx="8547789" cy="530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AF96B6-250A-DE32-258F-7BE0FA81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09" y="981704"/>
            <a:ext cx="9034463" cy="53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8</a:t>
            </a:fld>
            <a:endParaRPr lang="pt-BR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CB23A1B-84C0-7318-029B-50D3DB48609E}"/>
              </a:ext>
            </a:extLst>
          </p:cNvPr>
          <p:cNvGrpSpPr/>
          <p:nvPr/>
        </p:nvGrpSpPr>
        <p:grpSpPr>
          <a:xfrm>
            <a:off x="739356" y="1008000"/>
            <a:ext cx="10526742" cy="4947045"/>
            <a:chOff x="739356" y="1368001"/>
            <a:chExt cx="8732448" cy="4587044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80C5A8C-CC31-CB98-D167-DC9BC34E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356" y="1368001"/>
              <a:ext cx="7229042" cy="4325434"/>
            </a:xfrm>
            <a:prstGeom prst="rect">
              <a:avLst/>
            </a:prstGeom>
          </p:spPr>
        </p:pic>
        <p:sp>
          <p:nvSpPr>
            <p:cNvPr id="4" name="Chave Direita 3">
              <a:extLst>
                <a:ext uri="{FF2B5EF4-FFF2-40B4-BE49-F238E27FC236}">
                  <a16:creationId xmlns:a16="http://schemas.microsoft.com/office/drawing/2014/main" id="{03F5919E-BDCE-BAFA-AE74-8FEDB8907661}"/>
                </a:ext>
              </a:extLst>
            </p:cNvPr>
            <p:cNvSpPr/>
            <p:nvPr/>
          </p:nvSpPr>
          <p:spPr>
            <a:xfrm>
              <a:off x="5158596" y="4235570"/>
              <a:ext cx="241540" cy="750498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F8F6C1B-B351-3091-D489-70A3B514D61C}"/>
                </a:ext>
              </a:extLst>
            </p:cNvPr>
            <p:cNvSpPr txBox="1"/>
            <p:nvPr/>
          </p:nvSpPr>
          <p:spPr>
            <a:xfrm>
              <a:off x="5469147" y="4520242"/>
              <a:ext cx="1406106" cy="25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2.010.838,79</a:t>
              </a:r>
            </a:p>
          </p:txBody>
        </p:sp>
        <p:sp>
          <p:nvSpPr>
            <p:cNvPr id="6" name="Chave Direita 5">
              <a:extLst>
                <a:ext uri="{FF2B5EF4-FFF2-40B4-BE49-F238E27FC236}">
                  <a16:creationId xmlns:a16="http://schemas.microsoft.com/office/drawing/2014/main" id="{ABC96872-9E3B-92CC-B126-B0A54FC521DA}"/>
                </a:ext>
              </a:extLst>
            </p:cNvPr>
            <p:cNvSpPr/>
            <p:nvPr/>
          </p:nvSpPr>
          <p:spPr>
            <a:xfrm>
              <a:off x="7617125" y="3269411"/>
              <a:ext cx="414067" cy="7936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3382F70-880D-DCB0-53B2-4DC1FFFE1934}"/>
                </a:ext>
              </a:extLst>
            </p:cNvPr>
            <p:cNvSpPr txBox="1"/>
            <p:nvPr/>
          </p:nvSpPr>
          <p:spPr>
            <a:xfrm>
              <a:off x="8065698" y="3530718"/>
              <a:ext cx="1406106" cy="25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4.035.722,78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25B634D-6E12-D3FC-1F7D-8B5A9D82E2B3}"/>
                </a:ext>
              </a:extLst>
            </p:cNvPr>
            <p:cNvSpPr txBox="1"/>
            <p:nvPr/>
          </p:nvSpPr>
          <p:spPr>
            <a:xfrm>
              <a:off x="739356" y="5693435"/>
              <a:ext cx="3806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/>
                <a:t>Fonte: RGF- PMI – icapui.ce.gov.br</a:t>
              </a:r>
            </a:p>
          </p:txBody>
        </p:sp>
        <p:sp>
          <p:nvSpPr>
            <p:cNvPr id="11" name="Chave Direita 10">
              <a:extLst>
                <a:ext uri="{FF2B5EF4-FFF2-40B4-BE49-F238E27FC236}">
                  <a16:creationId xmlns:a16="http://schemas.microsoft.com/office/drawing/2014/main" id="{E3ED2D65-A24E-8714-3D8F-31D8F9066981}"/>
                </a:ext>
              </a:extLst>
            </p:cNvPr>
            <p:cNvSpPr/>
            <p:nvPr/>
          </p:nvSpPr>
          <p:spPr>
            <a:xfrm>
              <a:off x="6503113" y="3960117"/>
              <a:ext cx="181154" cy="414914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EBDD314-4F36-00E9-895E-4DB208E120CE}"/>
                </a:ext>
              </a:extLst>
            </p:cNvPr>
            <p:cNvSpPr txBox="1"/>
            <p:nvPr/>
          </p:nvSpPr>
          <p:spPr>
            <a:xfrm>
              <a:off x="6684267" y="4090338"/>
              <a:ext cx="1406106" cy="25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4.543 .177,35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47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Dados para discussão: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9</a:t>
            </a:fld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5163A77-D7E2-CD4C-D32B-B434E42EDAC7}"/>
              </a:ext>
            </a:extLst>
          </p:cNvPr>
          <p:cNvGrpSpPr/>
          <p:nvPr/>
        </p:nvGrpSpPr>
        <p:grpSpPr>
          <a:xfrm>
            <a:off x="646981" y="872626"/>
            <a:ext cx="11214340" cy="5364271"/>
            <a:chOff x="645790" y="1274951"/>
            <a:chExt cx="10827342" cy="468009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25B634D-6E12-D3FC-1F7D-8B5A9D82E2B3}"/>
                </a:ext>
              </a:extLst>
            </p:cNvPr>
            <p:cNvSpPr txBox="1"/>
            <p:nvPr/>
          </p:nvSpPr>
          <p:spPr>
            <a:xfrm>
              <a:off x="739356" y="5693435"/>
              <a:ext cx="3806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/>
                <a:t>Fonte: RGF- PMI – icapui.ce.gov.br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CCD8197-3E49-5DF7-0F2C-BDADE873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790" y="1274951"/>
              <a:ext cx="7234327" cy="4328596"/>
            </a:xfrm>
            <a:prstGeom prst="rect">
              <a:avLst/>
            </a:prstGeom>
          </p:spPr>
        </p:pic>
        <p:sp>
          <p:nvSpPr>
            <p:cNvPr id="17" name="Chave Direita 16">
              <a:extLst>
                <a:ext uri="{FF2B5EF4-FFF2-40B4-BE49-F238E27FC236}">
                  <a16:creationId xmlns:a16="http://schemas.microsoft.com/office/drawing/2014/main" id="{BA6CC849-8C70-91A6-764E-DB240CE773BE}"/>
                </a:ext>
              </a:extLst>
            </p:cNvPr>
            <p:cNvSpPr/>
            <p:nvPr/>
          </p:nvSpPr>
          <p:spPr>
            <a:xfrm>
              <a:off x="6814867" y="4171231"/>
              <a:ext cx="224287" cy="670844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01128E2-7FF0-3545-5F41-E41F73BE6A98}"/>
                </a:ext>
              </a:extLst>
            </p:cNvPr>
            <p:cNvSpPr txBox="1"/>
            <p:nvPr/>
          </p:nvSpPr>
          <p:spPr>
            <a:xfrm>
              <a:off x="7039154" y="4348858"/>
              <a:ext cx="1147314" cy="2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6.469.249,44</a:t>
              </a:r>
            </a:p>
          </p:txBody>
        </p:sp>
        <p:sp>
          <p:nvSpPr>
            <p:cNvPr id="19" name="Chave Direita 18">
              <a:extLst>
                <a:ext uri="{FF2B5EF4-FFF2-40B4-BE49-F238E27FC236}">
                  <a16:creationId xmlns:a16="http://schemas.microsoft.com/office/drawing/2014/main" id="{7C58FD20-5443-B9A9-E7F9-8467458A63E6}"/>
                </a:ext>
              </a:extLst>
            </p:cNvPr>
            <p:cNvSpPr/>
            <p:nvPr/>
          </p:nvSpPr>
          <p:spPr>
            <a:xfrm>
              <a:off x="7617125" y="3269411"/>
              <a:ext cx="414067" cy="7936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9C866AE-642A-54F0-F645-3E6351376E95}"/>
                </a:ext>
              </a:extLst>
            </p:cNvPr>
            <p:cNvSpPr txBox="1"/>
            <p:nvPr/>
          </p:nvSpPr>
          <p:spPr>
            <a:xfrm>
              <a:off x="8065698" y="3530718"/>
              <a:ext cx="1406106" cy="2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17.691.440,43</a:t>
              </a:r>
            </a:p>
          </p:txBody>
        </p:sp>
        <p:sp>
          <p:nvSpPr>
            <p:cNvPr id="4" name="Chave Direita 3">
              <a:extLst>
                <a:ext uri="{FF2B5EF4-FFF2-40B4-BE49-F238E27FC236}">
                  <a16:creationId xmlns:a16="http://schemas.microsoft.com/office/drawing/2014/main" id="{A7A6C576-4403-484A-1DA9-B67565F53BDF}"/>
                </a:ext>
              </a:extLst>
            </p:cNvPr>
            <p:cNvSpPr/>
            <p:nvPr/>
          </p:nvSpPr>
          <p:spPr>
            <a:xfrm>
              <a:off x="8660920" y="3114136"/>
              <a:ext cx="1406106" cy="1164566"/>
            </a:xfrm>
            <a:prstGeom prst="rightBrace">
              <a:avLst>
                <a:gd name="adj1" fmla="val 8333"/>
                <a:gd name="adj2" fmla="val 5077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C8AA490-7100-F91A-59DC-7252DFE18098}"/>
                </a:ext>
              </a:extLst>
            </p:cNvPr>
            <p:cNvSpPr txBox="1"/>
            <p:nvPr/>
          </p:nvSpPr>
          <p:spPr>
            <a:xfrm>
              <a:off x="10067026" y="3579812"/>
              <a:ext cx="1406106" cy="2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23.406. 807,95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68010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58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metadata/properties"/>
    <ds:schemaRef ds:uri="http://schemas.microsoft.com/sharepoint/v3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fb0879af-3eba-417a-a55a-ffe6dcd6ca7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brilhante de negócios</Template>
  <TotalTime>759</TotalTime>
  <Words>507</Words>
  <Application>Microsoft Office PowerPoint</Application>
  <PresentationFormat>Widescreen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Corbel</vt:lpstr>
      <vt:lpstr>Times New Roman</vt:lpstr>
      <vt:lpstr>Personalizado</vt:lpstr>
      <vt:lpstr>Audiência  Pública</vt:lpstr>
      <vt:lpstr>Nossa PAUTA</vt:lpstr>
      <vt:lpstr>Contraproposta do Governo em 11  de  março de 2026 </vt:lpstr>
      <vt:lpstr>Situação atual:</vt:lpstr>
      <vt:lpstr>Entraves na Negociação</vt:lpstr>
      <vt:lpstr>Dados para discussão: </vt:lpstr>
      <vt:lpstr>Dados para discussão: </vt:lpstr>
      <vt:lpstr>Dados para discussão: </vt:lpstr>
      <vt:lpstr>Dados para discussão: </vt:lpstr>
      <vt:lpstr>Dados para discussão: </vt:lpstr>
      <vt:lpstr>Dados para discussão: </vt:lpstr>
      <vt:lpstr>Dados para discussão: </vt:lpstr>
      <vt:lpstr>Dados para discussão: </vt:lpstr>
      <vt:lpstr>Dados para discussão: </vt:lpstr>
      <vt:lpstr>Dados para discussão: impacto do reajuste dos cargos comissionados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SINDICATOS DOS SERVIDORES PUBLICOS MUNICIPAIS DE ICAPUI SINDSERPUMI</dc:creator>
  <cp:lastModifiedBy>SINDICATOS DOS SERVIDORES PUBLICOS MUNICIPAIS DE ICAPUI SINDSERPUMI</cp:lastModifiedBy>
  <cp:revision>30</cp:revision>
  <dcterms:created xsi:type="dcterms:W3CDTF">2026-04-06T16:46:10Z</dcterms:created>
  <dcterms:modified xsi:type="dcterms:W3CDTF">2026-04-09T18:45:21Z</dcterms:modified>
</cp:coreProperties>
</file>